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27"/>
  </p:notesMasterIdLst>
  <p:sldIdLst>
    <p:sldId id="285" r:id="rId2"/>
    <p:sldId id="257" r:id="rId3"/>
    <p:sldId id="258" r:id="rId4"/>
    <p:sldId id="259"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6" r:id="rId19"/>
    <p:sldId id="277" r:id="rId20"/>
    <p:sldId id="278" r:id="rId21"/>
    <p:sldId id="279" r:id="rId22"/>
    <p:sldId id="280" r:id="rId23"/>
    <p:sldId id="281" r:id="rId24"/>
    <p:sldId id="282" r:id="rId25"/>
    <p:sldId id="283" r:id="rId2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8"/>
    <p:restoredTop sz="91410"/>
  </p:normalViewPr>
  <p:slideViewPr>
    <p:cSldViewPr snapToGrid="0" snapToObjects="1">
      <p:cViewPr varScale="1">
        <p:scale>
          <a:sx n="79" d="100"/>
          <a:sy n="79" d="100"/>
        </p:scale>
        <p:origin x="16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7"/>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sp>
        <p:nvSpPr>
          <p:cNvPr id="5" name="Title 1"/>
          <p:cNvSpPr txBox="1">
            <a:spLocks/>
          </p:cNvSpPr>
          <p:nvPr/>
        </p:nvSpPr>
        <p:spPr>
          <a:xfrm>
            <a:off x="427038" y="3962400"/>
            <a:ext cx="3535362" cy="454025"/>
          </a:xfrm>
          <a:prstGeom prst="rect">
            <a:avLst/>
          </a:prstGeom>
        </p:spPr>
        <p:txBody>
          <a:bodyPr lIns="68580" tIns="34290" rIns="68580" bIns="3429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Process 16"/>
          <p:cNvSpPr/>
          <p:nvPr/>
        </p:nvSpPr>
        <p:spPr>
          <a:xfrm>
            <a:off x="427038" y="3736975"/>
            <a:ext cx="6335712" cy="3492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5" name="Title 1"/>
          <p:cNvSpPr txBox="1">
            <a:spLocks/>
          </p:cNvSpPr>
          <p:nvPr/>
        </p:nvSpPr>
        <p:spPr>
          <a:xfrm>
            <a:off x="1425575" y="3851275"/>
            <a:ext cx="6457950" cy="549275"/>
          </a:xfrm>
          <a:prstGeom prst="rect">
            <a:avLst/>
          </a:prstGeom>
        </p:spPr>
        <p:txBody>
          <a:bodyPr lIns="68580" tIns="34290" rIns="68580" bIns="3429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Flowchart: Process 5"/>
          <p:cNvSpPr/>
          <p:nvPr/>
        </p:nvSpPr>
        <p:spPr>
          <a:xfrm>
            <a:off x="0" y="6418263"/>
            <a:ext cx="9155113" cy="458787"/>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endParaRPr lang="en-US" altLang="en-US" sz="1300">
              <a:solidFill>
                <a:srgbClr val="FFFFFF"/>
              </a:solidFill>
              <a:latin typeface="Arial" charset="0"/>
              <a:ea typeface="Arial" charset="0"/>
              <a:cs typeface="Arial" charset="0"/>
            </a:endParaRPr>
          </a:p>
        </p:txBody>
      </p:sp>
      <p:cxnSp>
        <p:nvCxnSpPr>
          <p:cNvPr id="4" name="Straight Connector 3"/>
          <p:cNvCxnSpPr/>
          <p:nvPr/>
        </p:nvCxnSpPr>
        <p:spPr>
          <a:xfrm>
            <a:off x="0" y="654050"/>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Title 13"/>
          <p:cNvSpPr>
            <a:spLocks noGrp="1"/>
          </p:cNvSpPr>
          <p:nvPr>
            <p:ph type="title"/>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a:t>Click to edit Master title style</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45784237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charset="0"/>
        </a:defRPr>
      </a:lvl2pPr>
      <a:lvl3pPr algn="l" rtl="0" fontAlgn="base">
        <a:lnSpc>
          <a:spcPct val="90000"/>
        </a:lnSpc>
        <a:spcBef>
          <a:spcPct val="0"/>
        </a:spcBef>
        <a:spcAft>
          <a:spcPct val="0"/>
        </a:spcAft>
        <a:defRPr sz="4400">
          <a:solidFill>
            <a:schemeClr val="tx1"/>
          </a:solidFill>
          <a:latin typeface="Calibri Light" charset="0"/>
        </a:defRPr>
      </a:lvl3pPr>
      <a:lvl4pPr algn="l" rtl="0" fontAlgn="base">
        <a:lnSpc>
          <a:spcPct val="90000"/>
        </a:lnSpc>
        <a:spcBef>
          <a:spcPct val="0"/>
        </a:spcBef>
        <a:spcAft>
          <a:spcPct val="0"/>
        </a:spcAft>
        <a:defRPr sz="4400">
          <a:solidFill>
            <a:schemeClr val="tx1"/>
          </a:solidFill>
          <a:latin typeface="Calibri Light" charset="0"/>
        </a:defRPr>
      </a:lvl4pPr>
      <a:lvl5pPr algn="l" rtl="0" fontAlgn="base">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Thy Node</a:t>
            </a:r>
          </a:p>
        </p:txBody>
      </p:sp>
    </p:spTree>
    <p:extLst>
      <p:ext uri="{BB962C8B-B14F-4D97-AF65-F5344CB8AC3E}">
        <p14:creationId xmlns:p14="http://schemas.microsoft.com/office/powerpoint/2010/main" val="11481411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prstGeom prst="rect">
            <a:avLst/>
          </a:prstGeom>
        </p:spPr>
        <p:txBody>
          <a:bodyPr/>
          <a:lstStyle/>
          <a:p>
            <a:r>
              <a:t>Key Question</a:t>
            </a:r>
          </a:p>
        </p:txBody>
      </p:sp>
      <p:sp>
        <p:nvSpPr>
          <p:cNvPr id="284" name="Shape 284"/>
          <p:cNvSpPr/>
          <p:nvPr/>
        </p:nvSpPr>
        <p:spPr>
          <a:xfrm>
            <a:off x="533400" y="2987553"/>
            <a:ext cx="8229600" cy="60946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Examples of “Server-Side” Code?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304800" y="-1"/>
            <a:ext cx="6553200" cy="653856"/>
          </a:xfrm>
          <a:prstGeom prst="rect">
            <a:avLst/>
          </a:prstGeom>
        </p:spPr>
        <p:txBody>
          <a:bodyPr/>
          <a:lstStyle/>
          <a:p>
            <a:r>
              <a:t>Server-Side Code in Action!</a:t>
            </a:r>
          </a:p>
        </p:txBody>
      </p:sp>
      <p:sp>
        <p:nvSpPr>
          <p:cNvPr id="287" name="Shape 287"/>
          <p:cNvSpPr/>
          <p:nvPr/>
        </p:nvSpPr>
        <p:spPr>
          <a:xfrm>
            <a:off x="304800" y="914400"/>
            <a:ext cx="8610600" cy="41549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rPr dirty="0"/>
              <a:t>API that parse</a:t>
            </a:r>
            <a:r>
              <a:rPr lang="en-US" dirty="0"/>
              <a:t>s</a:t>
            </a:r>
            <a:r>
              <a:rPr dirty="0"/>
              <a:t> URL parameters to provide selective JSON</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Firebase methods that provide a timestamp back to users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Clicking an invoice that provides a PDF report</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prstGeom prst="rect">
            <a:avLst/>
          </a:prstGeom>
        </p:spPr>
        <p:txBody>
          <a:bodyPr/>
          <a:lstStyle/>
          <a:p>
            <a:r>
              <a:t>Critical Question</a:t>
            </a:r>
          </a:p>
        </p:txBody>
      </p:sp>
      <p:sp>
        <p:nvSpPr>
          <p:cNvPr id="290" name="Shape 290"/>
          <p:cNvSpPr/>
          <p:nvPr/>
        </p:nvSpPr>
        <p:spPr>
          <a:xfrm>
            <a:off x="1438275" y="2958711"/>
            <a:ext cx="6457951" cy="81955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90000"/>
              </a:lnSpc>
              <a:defRPr sz="5100" b="1" i="1">
                <a:latin typeface="Arial"/>
                <a:ea typeface="Arial"/>
                <a:cs typeface="Arial"/>
                <a:sym typeface="Arial"/>
              </a:defRPr>
            </a:lvl1pPr>
          </a:lstStyle>
          <a:p>
            <a:r>
              <a:t>What is a “server”?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0" y="990600"/>
            <a:ext cx="9144000" cy="41148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293" name="Shape 293"/>
          <p:cNvSpPr>
            <a:spLocks noGrp="1"/>
          </p:cNvSpPr>
          <p:nvPr>
            <p:ph type="title"/>
          </p:nvPr>
        </p:nvSpPr>
        <p:spPr>
          <a:prstGeom prst="rect">
            <a:avLst/>
          </a:prstGeom>
        </p:spPr>
        <p:txBody>
          <a:bodyPr/>
          <a:lstStyle/>
          <a:p>
            <a:r>
              <a:t>Definition of “Server”</a:t>
            </a:r>
          </a:p>
        </p:txBody>
      </p:sp>
      <p:sp>
        <p:nvSpPr>
          <p:cNvPr id="294" name="Shape 294"/>
          <p:cNvSpPr/>
          <p:nvPr/>
        </p:nvSpPr>
        <p:spPr>
          <a:xfrm>
            <a:off x="457200" y="1066800"/>
            <a:ext cx="8229600" cy="3520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t>A web server takes a client request and gives something back</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“A web browser lets a user request a resource. The web server gets the request, finds the resource, and returns something to the user. Sometimes the resource is an </a:t>
            </a:r>
            <a:r>
              <a:rPr i="1"/>
              <a:t>HTML</a:t>
            </a:r>
            <a:r>
              <a:t> page. Sometimes it's a picture. Or a sound file. Or even a PDF document. Doesn't matter--the client asks for the thing (resource) [or action] and the server sends it back.”</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 When we say "server", we mean either the physical (hardware) or the web server application (software) [that actually runs the server commands]”</a:t>
            </a:r>
          </a:p>
        </p:txBody>
      </p:sp>
      <p:sp>
        <p:nvSpPr>
          <p:cNvPr id="295" name="Shape 295"/>
          <p:cNvSpPr/>
          <p:nvPr/>
        </p:nvSpPr>
        <p:spPr>
          <a:xfrm>
            <a:off x="457200" y="5334000"/>
            <a:ext cx="8458200" cy="350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prstGeom prst="rect">
            <a:avLst/>
          </a:prstGeom>
        </p:spPr>
        <p:txBody>
          <a:bodyPr/>
          <a:lstStyle/>
          <a:p>
            <a:r>
              <a:t>Server Definition</a:t>
            </a:r>
          </a:p>
        </p:txBody>
      </p:sp>
      <p:pic>
        <p:nvPicPr>
          <p:cNvPr id="298" name="image12.png"/>
          <p:cNvPicPr>
            <a:picLocks noChangeAspect="1"/>
          </p:cNvPicPr>
          <p:nvPr/>
        </p:nvPicPr>
        <p:blipFill>
          <a:blip r:embed="rId2">
            <a:extLst/>
          </a:blip>
          <a:srcRect t="47530" r="15754"/>
          <a:stretch>
            <a:fillRect/>
          </a:stretch>
        </p:blipFill>
        <p:spPr>
          <a:xfrm>
            <a:off x="304800" y="914400"/>
            <a:ext cx="8620595" cy="518160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01" name="Shape 301"/>
          <p:cNvSpPr>
            <a:spLocks noGrp="1"/>
          </p:cNvSpPr>
          <p:nvPr>
            <p:ph type="title"/>
          </p:nvPr>
        </p:nvSpPr>
        <p:spPr>
          <a:prstGeom prst="rect">
            <a:avLst/>
          </a:prstGeom>
        </p:spPr>
        <p:txBody>
          <a:bodyPr/>
          <a:lstStyle/>
          <a:p>
            <a:r>
              <a:t>Definition of “Web Client”</a:t>
            </a:r>
          </a:p>
        </p:txBody>
      </p:sp>
      <p:sp>
        <p:nvSpPr>
          <p:cNvPr id="302" name="Shape 302"/>
          <p:cNvSpPr/>
          <p:nvPr/>
        </p:nvSpPr>
        <p:spPr>
          <a:xfrm>
            <a:off x="457200" y="1143000"/>
            <a:ext cx="8229600" cy="24752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t>Web client lets the user request something on the server and then shows the result (response) of the server.</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p>
        </p:txBody>
      </p:sp>
      <p:sp>
        <p:nvSpPr>
          <p:cNvPr id="303" name="Shape 303"/>
          <p:cNvSpPr/>
          <p:nvPr/>
        </p:nvSpPr>
        <p:spPr>
          <a:xfrm>
            <a:off x="457200" y="4114479"/>
            <a:ext cx="84582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prstGeom prst="rect">
            <a:avLst/>
          </a:prstGeom>
        </p:spPr>
        <p:txBody>
          <a:bodyPr/>
          <a:lstStyle/>
          <a:p>
            <a:r>
              <a:t>Web Client Definition</a:t>
            </a:r>
          </a:p>
        </p:txBody>
      </p:sp>
      <p:pic>
        <p:nvPicPr>
          <p:cNvPr id="306" name="image13.png"/>
          <p:cNvPicPr>
            <a:picLocks noChangeAspect="1"/>
          </p:cNvPicPr>
          <p:nvPr/>
        </p:nvPicPr>
        <p:blipFill>
          <a:blip r:embed="rId2">
            <a:extLst/>
          </a:blip>
          <a:srcRect t="43375" r="12803"/>
          <a:stretch>
            <a:fillRect/>
          </a:stretch>
        </p:blipFill>
        <p:spPr>
          <a:xfrm>
            <a:off x="304799" y="914399"/>
            <a:ext cx="8626718" cy="5105402"/>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prstGeom prst="rect">
            <a:avLst/>
          </a:prstGeom>
        </p:spPr>
        <p:txBody>
          <a:bodyPr/>
          <a:lstStyle/>
          <a:p>
            <a:r>
              <a:t>&gt; YOUR TURN!!</a:t>
            </a:r>
          </a:p>
        </p:txBody>
      </p:sp>
      <p:sp>
        <p:nvSpPr>
          <p:cNvPr id="309" name="Shape 309"/>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10" name="Shape 310"/>
          <p:cNvSpPr/>
          <p:nvPr/>
        </p:nvSpPr>
        <p:spPr>
          <a:xfrm>
            <a:off x="304800" y="914400"/>
            <a:ext cx="8686800" cy="47042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rPr dirty="0"/>
              <a:t>Assignment</a:t>
            </a:r>
          </a:p>
          <a:p>
            <a:pPr>
              <a:defRPr sz="2400">
                <a:latin typeface="Arial"/>
                <a:ea typeface="Arial"/>
                <a:cs typeface="Arial"/>
                <a:sym typeface="Arial"/>
              </a:defRPr>
            </a:pPr>
            <a:endParaRPr dirty="0"/>
          </a:p>
          <a:p>
            <a:pPr>
              <a:defRPr sz="2400">
                <a:latin typeface="Arial"/>
                <a:ea typeface="Arial"/>
                <a:cs typeface="Arial"/>
                <a:sym typeface="Arial"/>
              </a:defRPr>
            </a:pPr>
            <a:r>
              <a:rPr dirty="0"/>
              <a:t>Talk to the person next to you and re-explain to one another the following terms:</a:t>
            </a:r>
          </a:p>
          <a:p>
            <a:pP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Server</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Client</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Request</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Response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p>
            <a:r>
              <a:t>Key Question</a:t>
            </a:r>
          </a:p>
        </p:txBody>
      </p:sp>
      <p:sp>
        <p:nvSpPr>
          <p:cNvPr id="320" name="Shape 320"/>
          <p:cNvSpPr/>
          <p:nvPr/>
        </p:nvSpPr>
        <p:spPr>
          <a:xfrm>
            <a:off x="533400" y="2820881"/>
            <a:ext cx="8229600" cy="94281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algn="ctr" defTabSz="685800">
              <a:defRPr sz="6000" b="1" i="1">
                <a:latin typeface="Arial"/>
                <a:ea typeface="Arial"/>
                <a:cs typeface="Arial"/>
                <a:sym typeface="Arial"/>
              </a:defRPr>
            </a:lvl1pPr>
          </a:lstStyle>
          <a:p>
            <a:r>
              <a:t>So what is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p>
            <a:r>
              <a:rPr dirty="0"/>
              <a:t>Project Week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23" name="Shape 323"/>
          <p:cNvSpPr>
            <a:spLocks noGrp="1"/>
          </p:cNvSpPr>
          <p:nvPr>
            <p:ph type="title"/>
          </p:nvPr>
        </p:nvSpPr>
        <p:spPr>
          <a:prstGeom prst="rect">
            <a:avLst/>
          </a:prstGeom>
        </p:spPr>
        <p:txBody>
          <a:bodyPr/>
          <a:lstStyle/>
          <a:p>
            <a:r>
              <a:t>Definition of “NodeJS”</a:t>
            </a:r>
          </a:p>
        </p:txBody>
      </p:sp>
      <p:sp>
        <p:nvSpPr>
          <p:cNvPr id="324" name="Shape 324"/>
          <p:cNvSpPr/>
          <p:nvPr/>
        </p:nvSpPr>
        <p:spPr>
          <a:xfrm>
            <a:off x="457200" y="1143000"/>
            <a:ext cx="8229600" cy="26172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400">
                <a:latin typeface="Arial"/>
                <a:ea typeface="Arial"/>
                <a:cs typeface="Arial"/>
                <a:sym typeface="Arial"/>
              </a:defRPr>
            </a:pPr>
            <a:r>
              <a:t>Node.js is an open-source, cross-platform JavaScript runtime environment designed to be run outside of browsers. </a:t>
            </a:r>
            <a:endParaRPr sz="2800"/>
          </a:p>
          <a:p>
            <a:pPr>
              <a:lnSpc>
                <a:spcPct val="90000"/>
              </a:lnSpc>
              <a:spcBef>
                <a:spcPts val="1000"/>
              </a:spcBef>
              <a:defRPr sz="2400">
                <a:latin typeface="Arial"/>
                <a:ea typeface="Arial"/>
                <a:cs typeface="Arial"/>
                <a:sym typeface="Arial"/>
              </a:defRPr>
            </a:pPr>
            <a:endParaRPr sz="2800"/>
          </a:p>
          <a:p>
            <a:pPr>
              <a:lnSpc>
                <a:spcPct val="90000"/>
              </a:lnSpc>
              <a:spcBef>
                <a:spcPts val="1000"/>
              </a:spcBef>
              <a:defRPr sz="2400">
                <a:latin typeface="Arial"/>
                <a:ea typeface="Arial"/>
                <a:cs typeface="Arial"/>
                <a:sym typeface="Arial"/>
              </a:defRPr>
            </a:pPr>
            <a:r>
              <a:t>It is a general utility that can be used for a variety of purposes including asset compilation, scripting, monitoring, and </a:t>
            </a:r>
            <a:r>
              <a:rPr b="1" u="sng"/>
              <a:t>most notably as the basis for web servers</a:t>
            </a:r>
          </a:p>
        </p:txBody>
      </p:sp>
      <p:pic>
        <p:nvPicPr>
          <p:cNvPr id="325" name="image15.jpg" descr="https://s3.amazonaws.com/codementor_content/nodejs_logo_green.jpg"/>
          <p:cNvPicPr>
            <a:picLocks noChangeAspect="1"/>
          </p:cNvPicPr>
          <p:nvPr/>
        </p:nvPicPr>
        <p:blipFill>
          <a:blip r:embed="rId2">
            <a:extLst/>
          </a:blip>
          <a:stretch>
            <a:fillRect/>
          </a:stretch>
        </p:blipFill>
        <p:spPr>
          <a:xfrm>
            <a:off x="6096000" y="4800600"/>
            <a:ext cx="2797380" cy="1198678"/>
          </a:xfrm>
          <a:prstGeom prst="rect">
            <a:avLst/>
          </a:prstGeom>
          <a:ln w="12700">
            <a:miter lim="400000"/>
          </a:ln>
        </p:spPr>
      </p:pic>
      <p:sp>
        <p:nvSpPr>
          <p:cNvPr id="326" name="Shape 326"/>
          <p:cNvSpPr/>
          <p:nvPr/>
        </p:nvSpPr>
        <p:spPr>
          <a:xfrm>
            <a:off x="471465" y="4050267"/>
            <a:ext cx="8458201"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Our made-up definition of Node. Yay for sounding intelligent!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29" name="Shape 329"/>
          <p:cNvSpPr/>
          <p:nvPr/>
        </p:nvSpPr>
        <p:spPr>
          <a:xfrm>
            <a:off x="304800" y="914400"/>
            <a:ext cx="8686800" cy="18594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Take a few moments to research 5 companies that actively use NodeJS in production.</a:t>
            </a:r>
          </a:p>
        </p:txBody>
      </p:sp>
      <p:sp>
        <p:nvSpPr>
          <p:cNvPr id="330" name="Shape 330"/>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&gt; YOUR TURN!!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p>
            <a:r>
              <a:t>Why Use NodeJS as a Server?</a:t>
            </a:r>
          </a:p>
        </p:txBody>
      </p:sp>
      <p:sp>
        <p:nvSpPr>
          <p:cNvPr id="333" name="Shape 333"/>
          <p:cNvSpPr/>
          <p:nvPr/>
        </p:nvSpPr>
        <p:spPr>
          <a:xfrm>
            <a:off x="457200" y="1143001"/>
            <a:ext cx="8229600" cy="51785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lnSpc>
                <a:spcPct val="90000"/>
              </a:lnSpc>
              <a:spcBef>
                <a:spcPts val="1000"/>
              </a:spcBef>
              <a:buSzPct val="100000"/>
              <a:buFont typeface="Arial"/>
              <a:buChar char="•"/>
              <a:defRPr sz="2400" b="1">
                <a:latin typeface="Arial"/>
                <a:ea typeface="Arial"/>
                <a:cs typeface="Arial"/>
                <a:sym typeface="Arial"/>
              </a:defRPr>
            </a:pPr>
            <a:r>
              <a:rPr dirty="0"/>
              <a:t>It re-uses Javascript </a:t>
            </a:r>
            <a:r>
              <a:rPr b="0" dirty="0"/>
              <a:t>– meaning a front-end Javascript developer can also build an entire server themselves</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It’s easily extendable. </a:t>
            </a:r>
            <a:r>
              <a:rPr b="0" dirty="0"/>
              <a:t>Numerous plugins exist to expand the capabilities of Node</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 Fast-implementation, </a:t>
            </a:r>
            <a:r>
              <a:rPr b="0" dirty="0"/>
              <a:t>which allows for the creation of an entire working server with only a few lines of code.</a:t>
            </a: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Single-Threaded </a:t>
            </a:r>
            <a:r>
              <a:rPr lang="en-US" dirty="0"/>
              <a:t>Asynchronous</a:t>
            </a:r>
            <a:r>
              <a:rPr dirty="0"/>
              <a:t> Model </a:t>
            </a:r>
            <a:r>
              <a:rPr b="0" dirty="0"/>
              <a:t>– meaning it can handle multiple requests simultaneously and not get bottlenecked.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title"/>
          </p:nvPr>
        </p:nvSpPr>
        <p:spPr>
          <a:prstGeom prst="rect">
            <a:avLst/>
          </a:prstGeom>
        </p:spPr>
        <p:txBody>
          <a:bodyPr/>
          <a:lstStyle/>
          <a:p>
            <a:r>
              <a:t>Syncrononous Threading</a:t>
            </a:r>
          </a:p>
        </p:txBody>
      </p:sp>
      <p:pic>
        <p:nvPicPr>
          <p:cNvPr id="336" name="image16.png"/>
          <p:cNvPicPr>
            <a:picLocks noChangeAspect="1"/>
          </p:cNvPicPr>
          <p:nvPr/>
        </p:nvPicPr>
        <p:blipFill>
          <a:blip r:embed="rId2">
            <a:extLst/>
          </a:blip>
          <a:stretch>
            <a:fillRect/>
          </a:stretch>
        </p:blipFill>
        <p:spPr>
          <a:xfrm>
            <a:off x="115349" y="758726"/>
            <a:ext cx="9055225" cy="4572001"/>
          </a:xfrm>
          <a:prstGeom prst="rect">
            <a:avLst/>
          </a:prstGeom>
          <a:ln w="12700">
            <a:miter lim="400000"/>
          </a:ln>
        </p:spPr>
      </p:pic>
      <p:sp>
        <p:nvSpPr>
          <p:cNvPr id="337" name="Shape 337"/>
          <p:cNvSpPr/>
          <p:nvPr/>
        </p:nvSpPr>
        <p:spPr>
          <a:xfrm>
            <a:off x="115350" y="5401269"/>
            <a:ext cx="8990550" cy="8840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t>In traditional synchronous threading, </a:t>
            </a:r>
            <a:r>
              <a:rPr u="sng"/>
              <a:t>each request requires its own thread</a:t>
            </a:r>
            <a:r>
              <a:t>. No other request can pass through that thread until complete. Since there is a limited pool of threads, </a:t>
            </a:r>
            <a:r>
              <a:rPr u="sng"/>
              <a:t>this can create bottlenecks.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lvl1pPr>
              <a:defRPr sz="2100"/>
            </a:lvl1pPr>
          </a:lstStyle>
          <a:p>
            <a:r>
              <a:t>Asynchronous Threading (Node Way)</a:t>
            </a:r>
          </a:p>
        </p:txBody>
      </p:sp>
      <p:pic>
        <p:nvPicPr>
          <p:cNvPr id="340" name="image17.png"/>
          <p:cNvPicPr>
            <a:picLocks noChangeAspect="1"/>
          </p:cNvPicPr>
          <p:nvPr/>
        </p:nvPicPr>
        <p:blipFill>
          <a:blip r:embed="rId2">
            <a:extLst/>
          </a:blip>
          <a:stretch>
            <a:fillRect/>
          </a:stretch>
        </p:blipFill>
        <p:spPr>
          <a:xfrm>
            <a:off x="293509" y="679253"/>
            <a:ext cx="8697095" cy="4419601"/>
          </a:xfrm>
          <a:prstGeom prst="rect">
            <a:avLst/>
          </a:prstGeom>
          <a:ln w="12700">
            <a:miter lim="400000"/>
          </a:ln>
        </p:spPr>
      </p:pic>
      <p:sp>
        <p:nvSpPr>
          <p:cNvPr id="341" name="Shape 341"/>
          <p:cNvSpPr/>
          <p:nvPr/>
        </p:nvSpPr>
        <p:spPr>
          <a:xfrm>
            <a:off x="115350" y="5098853"/>
            <a:ext cx="8990550" cy="120032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rPr dirty="0"/>
              <a:t>In Node-based asynchronous threading, a single thread is used throughout. Each </a:t>
            </a:r>
            <a:r>
              <a:rPr lang="en-US" dirty="0"/>
              <a:t>request</a:t>
            </a:r>
            <a:r>
              <a:rPr dirty="0"/>
              <a:t> is “put to the side” using callbacks and responded to when ready. Because of this, there is </a:t>
            </a:r>
            <a:r>
              <a:rPr u="sng" dirty="0"/>
              <a:t>no limit on the number of requests </a:t>
            </a:r>
            <a:r>
              <a:rPr dirty="0"/>
              <a:t>that can be responded to and there is </a:t>
            </a:r>
            <a:r>
              <a:rPr u="sng" dirty="0"/>
              <a:t>no bottleneck</a:t>
            </a:r>
            <a:r>
              <a:rPr dirty="0"/>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prstGeom prst="rect">
            <a:avLst/>
          </a:prstGeom>
        </p:spPr>
        <p:txBody>
          <a:bodyPr/>
          <a:lstStyle/>
          <a:p>
            <a:r>
              <a:t>Coding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Instructor’s Feedback</a:t>
            </a:r>
          </a:p>
        </p:txBody>
      </p:sp>
      <p:pic>
        <p:nvPicPr>
          <p:cNvPr id="250" name="image7.gif" descr="http://static1.gamespot.com/uploads/original/255/2550934/2810668-4705265834-mind-.gif"/>
          <p:cNvPicPr>
            <a:picLocks/>
          </p:cNvPicPr>
          <p:nvPr/>
        </p:nvPicPr>
        <p:blipFill>
          <a:blip r:embed="rId2">
            <a:extLst/>
          </a:blip>
          <a:stretch>
            <a:fillRect/>
          </a:stretch>
        </p:blipFill>
        <p:spPr>
          <a:xfrm>
            <a:off x="897342" y="783752"/>
            <a:ext cx="7425513" cy="4943273"/>
          </a:xfrm>
          <a:prstGeom prst="rect">
            <a:avLst/>
          </a:prstGeom>
          <a:ln w="12700">
            <a:miter lim="400000"/>
          </a:ln>
        </p:spPr>
      </p:pic>
      <p:sp>
        <p:nvSpPr>
          <p:cNvPr id="251" name="Shape 251"/>
          <p:cNvSpPr/>
          <p:nvPr/>
        </p:nvSpPr>
        <p:spPr>
          <a:xfrm>
            <a:off x="304799" y="5821162"/>
            <a:ext cx="8610601" cy="5039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defTabSz="685800">
              <a:spcBef>
                <a:spcPts val="500"/>
              </a:spcBef>
              <a:defRPr sz="2200" b="1">
                <a:latin typeface="Arial"/>
                <a:ea typeface="Arial"/>
                <a:cs typeface="Arial"/>
                <a:sym typeface="Arial"/>
              </a:defRPr>
            </a:lvl1pPr>
          </a:lstStyle>
          <a:p>
            <a:r>
              <a:t>Seriously, mind-blown.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prstGeom prst="rect">
            <a:avLst/>
          </a:prstGeom>
        </p:spPr>
        <p:txBody>
          <a:bodyPr/>
          <a:lstStyle/>
          <a:p>
            <a:r>
              <a:t>A Little Perspective</a:t>
            </a:r>
          </a:p>
        </p:txBody>
      </p:sp>
      <p:sp>
        <p:nvSpPr>
          <p:cNvPr id="254" name="Shape 254"/>
          <p:cNvSpPr/>
          <p:nvPr/>
        </p:nvSpPr>
        <p:spPr>
          <a:xfrm>
            <a:off x="381000" y="2848856"/>
            <a:ext cx="8610600" cy="10392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Last time I said this you barely knew what a “div” was.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Next Steps…</a:t>
            </a:r>
          </a:p>
        </p:txBody>
      </p:sp>
      <p:sp>
        <p:nvSpPr>
          <p:cNvPr id="262" name="Shape 262"/>
          <p:cNvSpPr/>
          <p:nvPr/>
        </p:nvSpPr>
        <p:spPr>
          <a:xfrm>
            <a:off x="304799" y="762000"/>
            <a:ext cx="8740776" cy="386769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rPr dirty="0"/>
              <a:t>Close out your projects well!</a:t>
            </a:r>
            <a:endParaRPr lang="en-US" dirty="0"/>
          </a:p>
          <a:p>
            <a:pPr defTabSz="685800">
              <a:spcBef>
                <a:spcPts val="500"/>
              </a:spcBef>
              <a:defRPr sz="2200" b="1">
                <a:latin typeface="Arial"/>
                <a:ea typeface="Arial"/>
                <a:cs typeface="Arial"/>
                <a:sym typeface="Arial"/>
              </a:defRPr>
            </a:pPr>
            <a:endParaRPr sz="2400" dirty="0"/>
          </a:p>
          <a:p>
            <a:pPr marL="257175" indent="-257175" defTabSz="685800">
              <a:spcBef>
                <a:spcPts val="500"/>
              </a:spcBef>
              <a:buSzPct val="100000"/>
              <a:buFont typeface="Arial"/>
              <a:buChar char="•"/>
              <a:defRPr sz="2200">
                <a:latin typeface="Arial"/>
                <a:ea typeface="Arial"/>
                <a:cs typeface="Arial"/>
                <a:sym typeface="Arial"/>
              </a:defRPr>
            </a:pPr>
            <a:r>
              <a:rPr dirty="0"/>
              <a:t>Create README’s for your code on GitHub</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a:latin typeface="Arial"/>
                <a:ea typeface="Arial"/>
                <a:cs typeface="Arial"/>
                <a:sym typeface="Arial"/>
              </a:defRPr>
            </a:pPr>
            <a:r>
              <a:rPr dirty="0"/>
              <a:t>Use a custom domain URL</a:t>
            </a:r>
            <a:endParaRPr lang="en-US"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a:latin typeface="Arial"/>
                <a:ea typeface="Arial"/>
                <a:cs typeface="Arial"/>
                <a:sym typeface="Arial"/>
              </a:defRPr>
            </a:pPr>
            <a:r>
              <a:rPr dirty="0"/>
              <a:t>Consider writing a blog article / video that builds </a:t>
            </a:r>
            <a:r>
              <a:rPr lang="en-US" dirty="0"/>
              <a:t>it </a:t>
            </a:r>
            <a:r>
              <a:rPr dirty="0"/>
              <a:t>from scratch</a:t>
            </a:r>
            <a:endParaRPr sz="2400" dirty="0"/>
          </a:p>
          <a:p>
            <a:pPr marL="257175" indent="-257175" defTabSz="685800">
              <a:spcBef>
                <a:spcPts val="500"/>
              </a:spcBef>
              <a:buSzPct val="100000"/>
              <a:buFont typeface="Arial"/>
              <a:buChar char="•"/>
              <a:defRPr sz="2200">
                <a:latin typeface="Arial"/>
                <a:ea typeface="Arial"/>
                <a:cs typeface="Arial"/>
                <a:sym typeface="Arial"/>
              </a:defRPr>
            </a:pPr>
            <a:endParaRPr sz="2400" dirty="0"/>
          </a:p>
          <a:p>
            <a:pPr marL="257175" indent="-257175" defTabSz="685800">
              <a:spcBef>
                <a:spcPts val="500"/>
              </a:spcBef>
              <a:buSzPct val="100000"/>
              <a:buFont typeface="Arial"/>
              <a:buChar char="•"/>
              <a:defRPr sz="2200">
                <a:latin typeface="Arial"/>
                <a:ea typeface="Arial"/>
                <a:cs typeface="Arial"/>
                <a:sym typeface="Arial"/>
              </a:defRPr>
            </a:pPr>
            <a:r>
              <a:rPr dirty="0"/>
              <a:t>Fork / Star other people’s code</a:t>
            </a:r>
            <a:endParaRPr sz="2400" dirty="0"/>
          </a:p>
        </p:txBody>
      </p:sp>
      <p:sp>
        <p:nvSpPr>
          <p:cNvPr id="263" name="Shape 263"/>
          <p:cNvSpPr/>
          <p:nvPr/>
        </p:nvSpPr>
        <p:spPr>
          <a:xfrm>
            <a:off x="533400" y="5053663"/>
            <a:ext cx="8229600" cy="9704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3600" b="1" i="1">
                <a:latin typeface="Arial"/>
                <a:ea typeface="Arial"/>
                <a:cs typeface="Arial"/>
                <a:sym typeface="Arial"/>
              </a:defRPr>
            </a:pPr>
            <a:r>
              <a:rPr dirty="0"/>
              <a:t>And seriously</a:t>
            </a:r>
            <a:r>
              <a:rPr lang="en-US" dirty="0"/>
              <a:t>,</a:t>
            </a:r>
            <a:r>
              <a:rPr dirty="0"/>
              <a:t> </a:t>
            </a:r>
            <a:br>
              <a:rPr dirty="0"/>
            </a:br>
            <a:r>
              <a:rPr sz="2400" dirty="0"/>
              <a:t>Put </a:t>
            </a:r>
            <a:r>
              <a:rPr lang="en-US" sz="2400" dirty="0"/>
              <a:t>this on your LinkedIn profile or resume</a:t>
            </a:r>
            <a:endParaRPr sz="2400" dirty="0"/>
          </a:p>
        </p:txBody>
      </p:sp>
      <p:sp>
        <p:nvSpPr>
          <p:cNvPr id="264" name="Shape 264"/>
          <p:cNvSpPr/>
          <p:nvPr/>
        </p:nvSpPr>
        <p:spPr>
          <a:xfrm>
            <a:off x="457199" y="5105400"/>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prstGeom prst="rect">
            <a:avLst/>
          </a:prstGeom>
        </p:spPr>
        <p:txBody>
          <a:bodyPr/>
          <a:lstStyle/>
          <a:p>
            <a:r>
              <a:t>The Mystery of “Backend”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prstGeom prst="rect">
            <a:avLst/>
          </a:prstGeom>
        </p:spPr>
        <p:txBody>
          <a:bodyPr/>
          <a:lstStyle/>
          <a:p>
            <a:r>
              <a:t>Full-Stack Development?</a:t>
            </a:r>
          </a:p>
        </p:txBody>
      </p:sp>
      <p:pic>
        <p:nvPicPr>
          <p:cNvPr id="3" name="Picture 2">
            <a:extLst>
              <a:ext uri="{FF2B5EF4-FFF2-40B4-BE49-F238E27FC236}">
                <a16:creationId xmlns:a16="http://schemas.microsoft.com/office/drawing/2014/main" id="{4A4E25A4-5189-4F69-B362-AFB9FC5C4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423" y="765698"/>
            <a:ext cx="5583777" cy="55837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p>
            <a:r>
              <a:t>Full-Stack Development</a:t>
            </a:r>
          </a:p>
        </p:txBody>
      </p:sp>
      <p:pic>
        <p:nvPicPr>
          <p:cNvPr id="276" name="image10.png" descr="C:\Users\ahaque89\Downloads\MEAN Deployment Strategy - Page 1 (2).png"/>
          <p:cNvPicPr>
            <a:picLocks noChangeAspect="1"/>
          </p:cNvPicPr>
          <p:nvPr/>
        </p:nvPicPr>
        <p:blipFill>
          <a:blip r:embed="rId2">
            <a:extLst/>
          </a:blip>
          <a:srcRect l="2424" t="13635" r="3150" b="5247"/>
          <a:stretch>
            <a:fillRect/>
          </a:stretch>
        </p:blipFill>
        <p:spPr>
          <a:xfrm>
            <a:off x="57398" y="740473"/>
            <a:ext cx="8948716" cy="4212062"/>
          </a:xfrm>
          <a:prstGeom prst="rect">
            <a:avLst/>
          </a:prstGeom>
          <a:ln w="12700">
            <a:miter lim="400000"/>
          </a:ln>
        </p:spPr>
      </p:pic>
      <p:sp>
        <p:nvSpPr>
          <p:cNvPr id="277" name="Shape 277"/>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78" name="Shape 278"/>
          <p:cNvSpPr/>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prstGeom prst="rect">
            <a:avLst/>
          </a:prstGeom>
        </p:spPr>
        <p:txBody>
          <a:bodyPr/>
          <a:lstStyle/>
          <a:p>
            <a:r>
              <a:t>The “Magic” of YouTube</a:t>
            </a:r>
          </a:p>
        </p:txBody>
      </p:sp>
      <p:pic>
        <p:nvPicPr>
          <p:cNvPr id="281" name="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en_of_Coding" id="{87602CDD-0462-F346-8F62-CCB9F24D482F}" vid="{D140266A-C4E2-8544-B29C-B3C9A1ADCCE6}"/>
    </a:ext>
  </a:ext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TotalTime>
  <Words>736</Words>
  <Application>Microsoft Office PowerPoint</Application>
  <PresentationFormat>On-screen Show (4:3)</PresentationFormat>
  <Paragraphs>87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Roboto</vt:lpstr>
      <vt:lpstr>1_Unbranded</vt:lpstr>
      <vt:lpstr>Know Thy Node</vt:lpstr>
      <vt:lpstr>Project Week</vt:lpstr>
      <vt:lpstr>PowerPoint Presentation</vt:lpstr>
      <vt:lpstr>A Little Perspective</vt:lpstr>
      <vt:lpstr>PowerPoint Presentation</vt:lpstr>
      <vt:lpstr>The Mystery of “Backend”</vt:lpstr>
      <vt:lpstr>Full-Stack Development?</vt:lpstr>
      <vt:lpstr>Full-Stack Development</vt:lpstr>
      <vt:lpstr>The “Magic” of YouTube</vt:lpstr>
      <vt:lpstr>Key Question</vt:lpstr>
      <vt:lpstr>Server-Side Code in Action!</vt:lpstr>
      <vt:lpstr>Critical Question</vt:lpstr>
      <vt:lpstr>Definition of “Server”</vt:lpstr>
      <vt:lpstr>Server Definition</vt:lpstr>
      <vt:lpstr>Definition of “Web Client”</vt:lpstr>
      <vt:lpstr>Web Client Definition</vt:lpstr>
      <vt:lpstr>&gt; YOUR TURN!!</vt:lpstr>
      <vt:lpstr>Node.JS</vt:lpstr>
      <vt:lpstr>Key Question</vt:lpstr>
      <vt:lpstr>Definition of “NodeJS”</vt:lpstr>
      <vt:lpstr>PowerPoint Presentation</vt:lpstr>
      <vt:lpstr>Why Use NodeJS as a Server?</vt:lpstr>
      <vt:lpstr>Syncrononous Threading</vt:lpstr>
      <vt:lpstr>Asynchronous Threading (Node Way)</vt:lpstr>
      <vt:lpstr>Coding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Thy Node</dc:title>
  <cp:lastModifiedBy>CLARK</cp:lastModifiedBy>
  <cp:revision>8</cp:revision>
  <dcterms:modified xsi:type="dcterms:W3CDTF">2018-09-11T16:34:39Z</dcterms:modified>
</cp:coreProperties>
</file>